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1" r:id="rId4"/>
    <p:sldId id="262" r:id="rId5"/>
    <p:sldId id="268" r:id="rId6"/>
    <p:sldId id="264" r:id="rId7"/>
    <p:sldId id="265" r:id="rId8"/>
    <p:sldId id="266" r:id="rId9"/>
    <p:sldId id="269" r:id="rId10"/>
    <p:sldId id="270" r:id="rId11"/>
    <p:sldId id="267" r:id="rId12"/>
    <p:sldId id="271" r:id="rId13"/>
    <p:sldId id="272" r:id="rId14"/>
    <p:sldId id="273" r:id="rId15"/>
    <p:sldId id="275"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0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561F382-1C1A-406C-953D-C63136735612}" type="datetimeFigureOut">
              <a:rPr lang="en-US" smtClean="0"/>
              <a:t>5/6/2020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7047AB6-1F08-4AA9-9639-60AB98C455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61F382-1C1A-406C-953D-C6313673561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47AB6-1F08-4AA9-9639-60AB98C455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61F382-1C1A-406C-953D-C6313673561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47AB6-1F08-4AA9-9639-60AB98C455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561F382-1C1A-406C-953D-C63136735612}" type="datetimeFigureOut">
              <a:rPr lang="en-US" smtClean="0"/>
              <a:t>5/6/2020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7047AB6-1F08-4AA9-9639-60AB98C455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561F382-1C1A-406C-953D-C63136735612}" type="datetimeFigureOut">
              <a:rPr lang="en-US" smtClean="0"/>
              <a:t>5/6/2020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7047AB6-1F08-4AA9-9639-60AB98C455EE}"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561F382-1C1A-406C-953D-C63136735612}" type="datetimeFigureOut">
              <a:rPr lang="en-US" smtClean="0"/>
              <a:t>5/6/2020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7047AB6-1F08-4AA9-9639-60AB98C455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561F382-1C1A-406C-953D-C63136735612}"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7047AB6-1F08-4AA9-9639-60AB98C455EE}"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561F382-1C1A-406C-953D-C63136735612}" type="datetimeFigureOut">
              <a:rPr lang="en-US" smtClean="0"/>
              <a:t>5/6/2020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47AB6-1F08-4AA9-9639-60AB98C455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61F382-1C1A-406C-953D-C63136735612}" type="datetimeFigureOut">
              <a:rPr lang="en-US" smtClean="0"/>
              <a:t>5/6/2020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47AB6-1F08-4AA9-9639-60AB98C455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561F382-1C1A-406C-953D-C63136735612}" type="datetimeFigureOut">
              <a:rPr lang="en-US" smtClean="0"/>
              <a:t>5/6/2020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47AB6-1F08-4AA9-9639-60AB98C455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561F382-1C1A-406C-953D-C6313673561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7047AB6-1F08-4AA9-9639-60AB98C455EE}"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561F382-1C1A-406C-953D-C63136735612}" type="datetimeFigureOut">
              <a:rPr lang="en-US" smtClean="0"/>
              <a:t>5/6/2020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7047AB6-1F08-4AA9-9639-60AB98C455EE}"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rweldon.yolasite.com/" TargetMode="External"/><Relationship Id="rId2" Type="http://schemas.openxmlformats.org/officeDocument/2006/relationships/hyperlink" Target="https://apcentral.collegeboard.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Examen</a:t>
            </a:r>
            <a:r>
              <a:rPr lang="en-US" dirty="0" smtClean="0"/>
              <a:t> AP</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28418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AP Central</a:t>
            </a:r>
          </a:p>
          <a:p>
            <a:pPr marL="0" indent="0">
              <a:buNone/>
            </a:pPr>
            <a:r>
              <a:rPr lang="en-US" dirty="0">
                <a:hlinkClick r:id="rId2"/>
              </a:rPr>
              <a:t>https://apcentral.collegeboard.org</a:t>
            </a:r>
            <a:r>
              <a:rPr lang="en-US" dirty="0" smtClean="0">
                <a:hlinkClick r:id="rId2"/>
              </a:rPr>
              <a:t>/</a:t>
            </a:r>
            <a:endParaRPr lang="en-US" dirty="0" smtClean="0"/>
          </a:p>
          <a:p>
            <a:pPr marL="0" indent="0">
              <a:buNone/>
            </a:pPr>
            <a:endParaRPr lang="en-US" dirty="0"/>
          </a:p>
          <a:p>
            <a:pPr marL="0" indent="0">
              <a:buNone/>
            </a:pPr>
            <a:r>
              <a:rPr lang="en-US" dirty="0"/>
              <a:t>Mr. </a:t>
            </a:r>
            <a:r>
              <a:rPr lang="en-US" dirty="0" smtClean="0"/>
              <a:t>Weldon’s </a:t>
            </a:r>
            <a:r>
              <a:rPr lang="en-US" dirty="0"/>
              <a:t>page in </a:t>
            </a:r>
            <a:r>
              <a:rPr lang="en-US" dirty="0" err="1"/>
              <a:t>Schoolwires</a:t>
            </a:r>
            <a:endParaRPr lang="en-US" dirty="0"/>
          </a:p>
          <a:p>
            <a:pPr marL="0" indent="0">
              <a:buNone/>
            </a:pPr>
            <a:r>
              <a:rPr lang="en-US" dirty="0">
                <a:hlinkClick r:id="rId3"/>
              </a:rPr>
              <a:t>https://srweldon.yolasite.com</a:t>
            </a:r>
            <a:r>
              <a:rPr lang="en-US" dirty="0" smtClean="0">
                <a:hlinkClick r:id="rId3"/>
              </a:rPr>
              <a:t>/</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39660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0" y="1295400"/>
            <a:ext cx="3979469" cy="5181600"/>
          </a:xfrm>
          <a:prstGeom prst="rect">
            <a:avLst/>
          </a:prstGeom>
        </p:spPr>
      </p:pic>
    </p:spTree>
    <p:extLst>
      <p:ext uri="{BB962C8B-B14F-4D97-AF65-F5344CB8AC3E}">
        <p14:creationId xmlns:p14="http://schemas.microsoft.com/office/powerpoint/2010/main" val="3852095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rmAutofit/>
          </a:bodyPr>
          <a:lstStyle/>
          <a:p>
            <a:r>
              <a:rPr lang="es-ES" sz="1400" b="1" dirty="0"/>
              <a:t>Tema curricular: La vida contemporánea</a:t>
            </a:r>
            <a:br>
              <a:rPr lang="es-ES" sz="1400" b="1" dirty="0"/>
            </a:br>
            <a:r>
              <a:rPr lang="es-ES" sz="1400" b="1" dirty="0"/>
              <a:t>Este verano necesitas encontrar empleo para ahorrar dinero para la Universidad. Tienes una entrevista con la </a:t>
            </a:r>
            <a:r>
              <a:rPr lang="es-ES" sz="1400" b="1" dirty="0" err="1"/>
              <a:t>gerenta</a:t>
            </a:r>
            <a:r>
              <a:rPr lang="es-ES" sz="1400" b="1" dirty="0"/>
              <a:t> de una compañía donde quieres obtener empleo. Imagina la conversación entre tú y la </a:t>
            </a:r>
            <a:r>
              <a:rPr lang="es-ES" sz="1400" b="1" dirty="0" err="1"/>
              <a:t>gerenta</a:t>
            </a:r>
            <a:r>
              <a:rPr lang="es-ES" sz="1400" b="1" dirty="0"/>
              <a:t>.</a:t>
            </a:r>
          </a:p>
        </p:txBody>
      </p:sp>
      <p:sp>
        <p:nvSpPr>
          <p:cNvPr id="3" name="Content Placeholder 2"/>
          <p:cNvSpPr>
            <a:spLocks noGrp="1"/>
          </p:cNvSpPr>
          <p:nvPr>
            <p:ph idx="1"/>
          </p:nvPr>
        </p:nvSpPr>
        <p:spPr>
          <a:xfrm>
            <a:off x="304800" y="1295400"/>
            <a:ext cx="8686800" cy="5257800"/>
          </a:xfrm>
        </p:spPr>
        <p:txBody>
          <a:bodyPr>
            <a:normAutofit fontScale="62500" lnSpcReduction="20000"/>
          </a:bodyPr>
          <a:lstStyle/>
          <a:p>
            <a:pPr marL="0" indent="0">
              <a:buNone/>
            </a:pPr>
            <a:r>
              <a:rPr lang="es-ES" dirty="0" err="1"/>
              <a:t>Gerenta</a:t>
            </a:r>
            <a:r>
              <a:rPr lang="es-ES" dirty="0"/>
              <a:t>: </a:t>
            </a:r>
            <a:r>
              <a:rPr lang="es-ES" dirty="0" smtClean="0"/>
              <a:t>  Te saluda</a:t>
            </a:r>
            <a:endParaRPr lang="es-ES" dirty="0"/>
          </a:p>
          <a:p>
            <a:pPr marL="0" indent="0">
              <a:buNone/>
            </a:pPr>
            <a:r>
              <a:rPr lang="es-ES" dirty="0">
                <a:solidFill>
                  <a:srgbClr val="FF0000"/>
                </a:solidFill>
              </a:rPr>
              <a:t>Tú</a:t>
            </a:r>
            <a:r>
              <a:rPr lang="es-ES" dirty="0"/>
              <a:t>: </a:t>
            </a:r>
            <a:r>
              <a:rPr lang="es-ES" dirty="0" smtClean="0"/>
              <a:t>            Respondes </a:t>
            </a:r>
            <a:r>
              <a:rPr lang="es-ES" dirty="0"/>
              <a:t>apropiadamente</a:t>
            </a:r>
          </a:p>
          <a:p>
            <a:pPr marL="0" indent="0">
              <a:buNone/>
            </a:pPr>
            <a:r>
              <a:rPr lang="es-ES" dirty="0" err="1"/>
              <a:t>Gerenta</a:t>
            </a:r>
            <a:r>
              <a:rPr lang="es-ES" dirty="0"/>
              <a:t>: </a:t>
            </a:r>
            <a:r>
              <a:rPr lang="es-ES" dirty="0" smtClean="0"/>
              <a:t>  Te </a:t>
            </a:r>
            <a:r>
              <a:rPr lang="es-ES" dirty="0"/>
              <a:t>hace una pregunta</a:t>
            </a:r>
          </a:p>
          <a:p>
            <a:pPr marL="0" indent="0">
              <a:buNone/>
            </a:pPr>
            <a:r>
              <a:rPr lang="es-ES" dirty="0">
                <a:solidFill>
                  <a:srgbClr val="FF0000"/>
                </a:solidFill>
              </a:rPr>
              <a:t>Tú</a:t>
            </a:r>
            <a:r>
              <a:rPr lang="es-ES" dirty="0"/>
              <a:t>: </a:t>
            </a:r>
            <a:r>
              <a:rPr lang="es-ES" dirty="0" smtClean="0"/>
              <a:t>            explícale </a:t>
            </a:r>
            <a:r>
              <a:rPr lang="es-ES" dirty="0"/>
              <a:t>tus razones</a:t>
            </a:r>
          </a:p>
          <a:p>
            <a:pPr marL="0" indent="0">
              <a:buNone/>
            </a:pPr>
            <a:r>
              <a:rPr lang="es-ES" dirty="0" err="1"/>
              <a:t>Gerenta</a:t>
            </a:r>
            <a:r>
              <a:rPr lang="es-ES" dirty="0"/>
              <a:t>: </a:t>
            </a:r>
            <a:r>
              <a:rPr lang="es-ES" dirty="0" smtClean="0"/>
              <a:t>  Reacciona </a:t>
            </a:r>
            <a:r>
              <a:rPr lang="es-ES" dirty="0"/>
              <a:t>de buena manera</a:t>
            </a:r>
          </a:p>
          <a:p>
            <a:pPr marL="0" indent="0">
              <a:buNone/>
            </a:pPr>
            <a:r>
              <a:rPr lang="es-ES" dirty="0"/>
              <a:t>                 Te hace otra pregunta</a:t>
            </a:r>
          </a:p>
          <a:p>
            <a:pPr marL="0" indent="0">
              <a:buNone/>
            </a:pPr>
            <a:r>
              <a:rPr lang="es-ES" dirty="0">
                <a:solidFill>
                  <a:srgbClr val="FF0000"/>
                </a:solidFill>
              </a:rPr>
              <a:t>Tú:</a:t>
            </a:r>
            <a:r>
              <a:rPr lang="es-ES" dirty="0"/>
              <a:t> </a:t>
            </a:r>
            <a:r>
              <a:rPr lang="es-ES" dirty="0" smtClean="0"/>
              <a:t>           Responde</a:t>
            </a:r>
            <a:endParaRPr lang="es-ES" dirty="0"/>
          </a:p>
          <a:p>
            <a:pPr marL="0" indent="0">
              <a:buNone/>
            </a:pPr>
            <a:r>
              <a:rPr lang="es-ES" dirty="0"/>
              <a:t>       </a:t>
            </a:r>
            <a:r>
              <a:rPr lang="es-ES" dirty="0" smtClean="0"/>
              <a:t>          Cuéntale </a:t>
            </a:r>
            <a:r>
              <a:rPr lang="es-ES" dirty="0"/>
              <a:t>algo que has hecho</a:t>
            </a:r>
          </a:p>
          <a:p>
            <a:pPr marL="0" indent="0">
              <a:buNone/>
            </a:pPr>
            <a:r>
              <a:rPr lang="es-ES" dirty="0"/>
              <a:t>        </a:t>
            </a:r>
            <a:r>
              <a:rPr lang="es-ES" dirty="0" smtClean="0"/>
              <a:t>         Expresa </a:t>
            </a:r>
            <a:r>
              <a:rPr lang="es-ES" dirty="0"/>
              <a:t>tus esperanzas</a:t>
            </a:r>
          </a:p>
          <a:p>
            <a:pPr marL="0" indent="0">
              <a:buNone/>
            </a:pPr>
            <a:r>
              <a:rPr lang="es-ES" dirty="0"/>
              <a:t>       </a:t>
            </a:r>
            <a:r>
              <a:rPr lang="es-ES" dirty="0" smtClean="0"/>
              <a:t>           </a:t>
            </a:r>
            <a:r>
              <a:rPr lang="es-ES" dirty="0"/>
              <a:t>Pregúntale cuánta experiencia hace falta para el trabajo</a:t>
            </a:r>
          </a:p>
          <a:p>
            <a:pPr marL="0" indent="0">
              <a:buNone/>
            </a:pPr>
            <a:r>
              <a:rPr lang="es-ES" dirty="0" err="1"/>
              <a:t>Gerenta</a:t>
            </a:r>
            <a:r>
              <a:rPr lang="es-ES" dirty="0"/>
              <a:t> </a:t>
            </a:r>
            <a:r>
              <a:rPr lang="es-ES" dirty="0" smtClean="0"/>
              <a:t>   Te </a:t>
            </a:r>
            <a:r>
              <a:rPr lang="es-ES" dirty="0"/>
              <a:t>contesta</a:t>
            </a:r>
          </a:p>
          <a:p>
            <a:pPr marL="0" indent="0">
              <a:buNone/>
            </a:pPr>
            <a:r>
              <a:rPr lang="es-ES" dirty="0"/>
              <a:t>                </a:t>
            </a:r>
            <a:r>
              <a:rPr lang="es-ES" dirty="0" smtClean="0"/>
              <a:t> Te </a:t>
            </a:r>
            <a:r>
              <a:rPr lang="es-ES" dirty="0"/>
              <a:t>ofrece un puesto</a:t>
            </a:r>
          </a:p>
          <a:p>
            <a:pPr marL="0" indent="0">
              <a:buNone/>
            </a:pPr>
            <a:r>
              <a:rPr lang="es-ES" dirty="0">
                <a:solidFill>
                  <a:srgbClr val="FF0000"/>
                </a:solidFill>
              </a:rPr>
              <a:t>Tú:</a:t>
            </a:r>
            <a:r>
              <a:rPr lang="es-ES" dirty="0"/>
              <a:t> </a:t>
            </a:r>
            <a:r>
              <a:rPr lang="es-ES" dirty="0" smtClean="0"/>
              <a:t>           Reacciona </a:t>
            </a:r>
            <a:r>
              <a:rPr lang="es-ES" dirty="0"/>
              <a:t>favorablemente</a:t>
            </a:r>
          </a:p>
          <a:p>
            <a:pPr marL="0" indent="0">
              <a:buNone/>
            </a:pPr>
            <a:r>
              <a:rPr lang="es-ES" dirty="0"/>
              <a:t>     </a:t>
            </a:r>
            <a:r>
              <a:rPr lang="es-ES" dirty="0" smtClean="0"/>
              <a:t>            </a:t>
            </a:r>
            <a:r>
              <a:rPr lang="es-ES" dirty="0"/>
              <a:t>Acepta</a:t>
            </a:r>
          </a:p>
          <a:p>
            <a:pPr marL="0" indent="0">
              <a:buNone/>
            </a:pPr>
            <a:r>
              <a:rPr lang="es-ES" dirty="0" err="1"/>
              <a:t>Gerenta</a:t>
            </a:r>
            <a:r>
              <a:rPr lang="es-ES" dirty="0"/>
              <a:t>: </a:t>
            </a:r>
            <a:r>
              <a:rPr lang="es-ES" dirty="0" smtClean="0"/>
              <a:t> Te </a:t>
            </a:r>
            <a:r>
              <a:rPr lang="es-ES" dirty="0"/>
              <a:t>responde</a:t>
            </a:r>
          </a:p>
          <a:p>
            <a:pPr marL="0" indent="0">
              <a:buNone/>
            </a:pPr>
            <a:r>
              <a:rPr lang="es-ES" dirty="0">
                <a:solidFill>
                  <a:srgbClr val="FF0000"/>
                </a:solidFill>
              </a:rPr>
              <a:t>Tú:</a:t>
            </a:r>
            <a:r>
              <a:rPr lang="es-ES" dirty="0"/>
              <a:t> </a:t>
            </a:r>
            <a:r>
              <a:rPr lang="es-ES" dirty="0" smtClean="0"/>
              <a:t>          Dale </a:t>
            </a:r>
            <a:r>
              <a:rPr lang="es-ES" dirty="0"/>
              <a:t>las gracias</a:t>
            </a:r>
          </a:p>
          <a:p>
            <a:pPr marL="0" indent="0">
              <a:buNone/>
            </a:pPr>
            <a:r>
              <a:rPr lang="es-ES" dirty="0"/>
              <a:t>      </a:t>
            </a:r>
            <a:r>
              <a:rPr lang="es-ES" dirty="0" smtClean="0"/>
              <a:t>          Despídete </a:t>
            </a:r>
            <a:r>
              <a:rPr lang="es-ES" dirty="0"/>
              <a:t>de ella</a:t>
            </a:r>
          </a:p>
          <a:p>
            <a:pPr marL="0" indent="0">
              <a:buNone/>
            </a:pPr>
            <a:endParaRPr lang="en-US" dirty="0"/>
          </a:p>
        </p:txBody>
      </p:sp>
      <p:pic>
        <p:nvPicPr>
          <p:cNvPr id="4" name="Track 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425" y="98425"/>
            <a:ext cx="609600" cy="609600"/>
          </a:xfrm>
          <a:prstGeom prst="rect">
            <a:avLst/>
          </a:prstGeom>
        </p:spPr>
      </p:pic>
    </p:spTree>
    <p:extLst>
      <p:ext uri="{BB962C8B-B14F-4D97-AF65-F5344CB8AC3E}">
        <p14:creationId xmlns:p14="http://schemas.microsoft.com/office/powerpoint/2010/main" val="1564086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24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ComparaciÓn</a:t>
            </a:r>
            <a:r>
              <a:rPr lang="en-US" dirty="0" smtClean="0"/>
              <a:t> cultural</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s-ES" dirty="0"/>
              <a:t>Tema curricular: La ciencia y la tecnología</a:t>
            </a:r>
          </a:p>
          <a:p>
            <a:r>
              <a:rPr lang="es-ES" dirty="0">
                <a:solidFill>
                  <a:srgbClr val="FF0000"/>
                </a:solidFill>
              </a:rPr>
              <a:t>Tema de la presentación: La ciencia y la tecnología han contribuido de forma fascinante a las condiciones de nuestra vida actual, pero también han causado problemas y riesgos. ¿Tenemos un deber ético de mantener un equilibrio entre los avances y el bienestar de nuestro planeta?</a:t>
            </a:r>
          </a:p>
          <a:p>
            <a:pPr marL="0" indent="0">
              <a:buNone/>
            </a:pPr>
            <a:endParaRPr lang="es-ES" dirty="0" smtClean="0"/>
          </a:p>
          <a:p>
            <a:pPr marL="0" indent="0">
              <a:buNone/>
            </a:pPr>
            <a:r>
              <a:rPr lang="es-ES" dirty="0" smtClean="0"/>
              <a:t>Compara </a:t>
            </a:r>
            <a:r>
              <a:rPr lang="es-ES" dirty="0"/>
              <a:t>tus observaciones acerca de las comunidades en las que has vivido con tus observaciones de una región del mundo hispanohablante que te sea familiar. En tu presentación, puedes referirte a lo que has estudiado, vivido, observado, etc…</a:t>
            </a:r>
          </a:p>
          <a:p>
            <a:endParaRPr lang="en-US" dirty="0"/>
          </a:p>
        </p:txBody>
      </p:sp>
    </p:spTree>
    <p:extLst>
      <p:ext uri="{BB962C8B-B14F-4D97-AF65-F5344CB8AC3E}">
        <p14:creationId xmlns:p14="http://schemas.microsoft.com/office/powerpoint/2010/main" val="3021013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295400"/>
          </a:xfrm>
        </p:spPr>
        <p:txBody>
          <a:bodyPr>
            <a:normAutofit fontScale="90000"/>
          </a:bodyPr>
          <a:lstStyle/>
          <a:p>
            <a:r>
              <a:rPr lang="es-ES" sz="2200" dirty="0"/>
              <a:t>Tema curricular: La vida </a:t>
            </a:r>
            <a:r>
              <a:rPr lang="es-ES" sz="2200" dirty="0" smtClean="0"/>
              <a:t>contemporánea</a:t>
            </a:r>
            <a:r>
              <a:rPr lang="es-ES" sz="2200" dirty="0"/>
              <a:t/>
            </a:r>
            <a:br>
              <a:rPr lang="es-ES" sz="2200" dirty="0"/>
            </a:br>
            <a:r>
              <a:rPr lang="es-ES" sz="2200" dirty="0"/>
              <a:t>Imagina que trabajas en un restaurante. Un día un cliente entra para almorzar. Parece que es la primera vez que esta persona ha venido al restaurante</a:t>
            </a:r>
            <a:r>
              <a:rPr lang="es-ES" dirty="0"/>
              <a:t>.</a:t>
            </a:r>
            <a:endParaRPr lang="en-US" dirty="0"/>
          </a:p>
        </p:txBody>
      </p:sp>
      <p:sp>
        <p:nvSpPr>
          <p:cNvPr id="3" name="Content Placeholder 2"/>
          <p:cNvSpPr>
            <a:spLocks noGrp="1"/>
          </p:cNvSpPr>
          <p:nvPr>
            <p:ph idx="1"/>
          </p:nvPr>
        </p:nvSpPr>
        <p:spPr>
          <a:xfrm>
            <a:off x="304800" y="1752600"/>
            <a:ext cx="8686800" cy="4800600"/>
          </a:xfrm>
        </p:spPr>
        <p:txBody>
          <a:bodyPr>
            <a:normAutofit fontScale="70000" lnSpcReduction="20000"/>
          </a:bodyPr>
          <a:lstStyle/>
          <a:p>
            <a:pPr marL="0" indent="0">
              <a:buNone/>
            </a:pPr>
            <a:r>
              <a:rPr lang="es-ES" dirty="0"/>
              <a:t>Tú: Dirígete apropiadamente al cliente</a:t>
            </a:r>
          </a:p>
          <a:p>
            <a:pPr marL="0" indent="0">
              <a:buNone/>
            </a:pPr>
            <a:r>
              <a:rPr lang="es-ES" dirty="0"/>
              <a:t>      Hazle una pregunta</a:t>
            </a:r>
          </a:p>
          <a:p>
            <a:pPr marL="0" indent="0">
              <a:buNone/>
            </a:pPr>
            <a:r>
              <a:rPr lang="es-ES" dirty="0"/>
              <a:t>Cliente: Responde</a:t>
            </a:r>
          </a:p>
          <a:p>
            <a:pPr marL="0" indent="0">
              <a:buNone/>
            </a:pPr>
            <a:r>
              <a:rPr lang="es-ES" dirty="0"/>
              <a:t>               Hazle otra pregunta</a:t>
            </a:r>
          </a:p>
          <a:p>
            <a:pPr marL="0" indent="0">
              <a:buNone/>
            </a:pPr>
            <a:r>
              <a:rPr lang="es-ES" dirty="0"/>
              <a:t>Cliente: Te pide información</a:t>
            </a:r>
          </a:p>
          <a:p>
            <a:pPr marL="0" indent="0">
              <a:buNone/>
            </a:pPr>
            <a:r>
              <a:rPr lang="es-ES" dirty="0"/>
              <a:t>Tú: Nombra unos platos</a:t>
            </a:r>
          </a:p>
          <a:p>
            <a:pPr marL="0" indent="0">
              <a:buNone/>
            </a:pPr>
            <a:r>
              <a:rPr lang="es-ES" dirty="0"/>
              <a:t>Cliente: Te pide una sugerencia</a:t>
            </a:r>
          </a:p>
          <a:p>
            <a:pPr marL="0" indent="0">
              <a:buNone/>
            </a:pPr>
            <a:r>
              <a:rPr lang="es-ES" dirty="0"/>
              <a:t>Tú: Sugiere alguno de los platos que nombraste anteriormente</a:t>
            </a:r>
          </a:p>
          <a:p>
            <a:pPr marL="0" indent="0">
              <a:buNone/>
            </a:pPr>
            <a:r>
              <a:rPr lang="es-ES" dirty="0"/>
              <a:t>       Descríbelo con más detalle</a:t>
            </a:r>
          </a:p>
          <a:p>
            <a:pPr marL="0" indent="0">
              <a:buNone/>
            </a:pPr>
            <a:r>
              <a:rPr lang="es-ES" dirty="0"/>
              <a:t>Cliente: Acepta tu sugerencia</a:t>
            </a:r>
          </a:p>
          <a:p>
            <a:pPr marL="0" indent="0">
              <a:buNone/>
            </a:pPr>
            <a:r>
              <a:rPr lang="es-ES" dirty="0"/>
              <a:t>               Te hace una pregunta</a:t>
            </a:r>
          </a:p>
          <a:p>
            <a:pPr marL="0" indent="0">
              <a:buNone/>
            </a:pPr>
            <a:r>
              <a:rPr lang="es-ES" dirty="0"/>
              <a:t>Tú: Nombra la selección</a:t>
            </a:r>
          </a:p>
          <a:p>
            <a:pPr marL="0" indent="0">
              <a:buNone/>
            </a:pPr>
            <a:r>
              <a:rPr lang="es-ES" dirty="0"/>
              <a:t>Cliente: Completa su selección</a:t>
            </a:r>
          </a:p>
          <a:p>
            <a:pPr marL="0" indent="0">
              <a:buNone/>
            </a:pPr>
            <a:r>
              <a:rPr lang="es-ES" dirty="0"/>
              <a:t>Tú: Termina la conversación</a:t>
            </a:r>
          </a:p>
          <a:p>
            <a:pPr marL="0" indent="0">
              <a:buNone/>
            </a:pPr>
            <a:endParaRPr lang="en-US" dirty="0"/>
          </a:p>
        </p:txBody>
      </p:sp>
      <p:pic>
        <p:nvPicPr>
          <p:cNvPr id="4" name="Track 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425" y="98425"/>
            <a:ext cx="609600" cy="609600"/>
          </a:xfrm>
          <a:prstGeom prst="rect">
            <a:avLst/>
          </a:prstGeom>
        </p:spPr>
      </p:pic>
    </p:spTree>
    <p:extLst>
      <p:ext uri="{BB962C8B-B14F-4D97-AF65-F5344CB8AC3E}">
        <p14:creationId xmlns:p14="http://schemas.microsoft.com/office/powerpoint/2010/main" val="1342678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1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a:t>Presentación formal: Comparación cultural</a:t>
            </a:r>
            <a:br>
              <a:rPr lang="es-ES_tradnl" dirty="0"/>
            </a:br>
            <a:endParaRPr lang="es-ES_tradnl" dirty="0"/>
          </a:p>
        </p:txBody>
      </p:sp>
      <p:sp>
        <p:nvSpPr>
          <p:cNvPr id="3" name="Content Placeholder 2"/>
          <p:cNvSpPr>
            <a:spLocks noGrp="1"/>
          </p:cNvSpPr>
          <p:nvPr>
            <p:ph idx="1"/>
          </p:nvPr>
        </p:nvSpPr>
        <p:spPr/>
        <p:txBody>
          <a:bodyPr>
            <a:normAutofit fontScale="85000" lnSpcReduction="20000"/>
          </a:bodyPr>
          <a:lstStyle/>
          <a:p>
            <a:pPr marL="0" indent="0">
              <a:buNone/>
            </a:pPr>
            <a:r>
              <a:rPr lang="es-ES" sz="4200" b="1" dirty="0" smtClean="0"/>
              <a:t>¿</a:t>
            </a:r>
            <a:r>
              <a:rPr lang="es-ES" sz="4200" b="1" dirty="0" smtClean="0"/>
              <a:t>Es el gobierno responsable de proveer algún tipo de cuidado de la salud a sus ciudadanos</a:t>
            </a:r>
            <a:r>
              <a:rPr lang="es-ES" sz="4200" b="1" dirty="0" smtClean="0"/>
              <a:t>?</a:t>
            </a:r>
            <a:endParaRPr lang="es-ES" sz="4200" b="1" dirty="0" smtClean="0"/>
          </a:p>
          <a:p>
            <a:pPr marL="0" indent="0">
              <a:buNone/>
            </a:pPr>
            <a:endParaRPr lang="es-ES" b="1" dirty="0"/>
          </a:p>
          <a:p>
            <a:pPr marL="0" indent="0">
              <a:buNone/>
            </a:pPr>
            <a:r>
              <a:rPr lang="es-ES" b="1" dirty="0"/>
              <a:t>Compara tus observaciones acerca de las comunidades en las que has vivido con tus observaciones de una región del mundo hispanohablante que te sea familiar. En tu presentación, puedes referirte a lo que has estudiado, vivido, observado, etc…</a:t>
            </a:r>
          </a:p>
          <a:p>
            <a:pPr marL="0" indent="0">
              <a:buNone/>
            </a:pPr>
            <a:r>
              <a:rPr lang="es-ES" b="1" dirty="0"/>
              <a:t/>
            </a:r>
            <a:br>
              <a:rPr lang="es-ES" b="1" dirty="0"/>
            </a:br>
            <a:endParaRPr lang="es-ES_tradnl" b="1" dirty="0"/>
          </a:p>
        </p:txBody>
      </p:sp>
    </p:spTree>
    <p:extLst>
      <p:ext uri="{BB962C8B-B14F-4D97-AF65-F5344CB8AC3E}">
        <p14:creationId xmlns:p14="http://schemas.microsoft.com/office/powerpoint/2010/main" val="2898765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1841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Fecha</a:t>
            </a:r>
            <a:endParaRPr lang="en-US" dirty="0"/>
          </a:p>
        </p:txBody>
      </p:sp>
      <p:sp>
        <p:nvSpPr>
          <p:cNvPr id="3" name="Content Placeholder 2"/>
          <p:cNvSpPr>
            <a:spLocks noGrp="1"/>
          </p:cNvSpPr>
          <p:nvPr>
            <p:ph idx="1"/>
          </p:nvPr>
        </p:nvSpPr>
        <p:spPr/>
        <p:txBody>
          <a:bodyPr/>
          <a:lstStyle/>
          <a:p>
            <a:pPr marL="0" indent="0">
              <a:buNone/>
            </a:pPr>
            <a:endParaRPr lang="es-ES" dirty="0" smtClean="0"/>
          </a:p>
          <a:p>
            <a:pPr marL="0" indent="0">
              <a:buNone/>
            </a:pPr>
            <a:r>
              <a:rPr lang="es-ES" b="1" dirty="0" smtClean="0"/>
              <a:t>Viernes 22 de mayo. Examen AP</a:t>
            </a:r>
          </a:p>
          <a:p>
            <a:r>
              <a:rPr lang="es-ES" b="1" dirty="0" smtClean="0"/>
              <a:t>Conversación Simulada</a:t>
            </a:r>
          </a:p>
          <a:p>
            <a:r>
              <a:rPr lang="es-ES" b="1" dirty="0" smtClean="0"/>
              <a:t>Comparación Cultural</a:t>
            </a:r>
            <a:endParaRPr lang="en-US" dirty="0"/>
          </a:p>
        </p:txBody>
      </p:sp>
    </p:spTree>
    <p:extLst>
      <p:ext uri="{BB962C8B-B14F-4D97-AF65-F5344CB8AC3E}">
        <p14:creationId xmlns:p14="http://schemas.microsoft.com/office/powerpoint/2010/main" val="3807396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95400"/>
          </a:xfrm>
        </p:spPr>
        <p:txBody>
          <a:bodyPr/>
          <a:lstStyle/>
          <a:p>
            <a:r>
              <a:rPr lang="en-US" dirty="0" err="1" smtClean="0"/>
              <a:t>Estrategias</a:t>
            </a:r>
            <a:r>
              <a:rPr lang="en-US" dirty="0" smtClean="0"/>
              <a:t> para la </a:t>
            </a:r>
            <a:r>
              <a:rPr lang="en-US" dirty="0" err="1" smtClean="0"/>
              <a:t>conversación</a:t>
            </a:r>
            <a:endParaRPr lang="en-US" dirty="0"/>
          </a:p>
        </p:txBody>
      </p:sp>
      <p:sp>
        <p:nvSpPr>
          <p:cNvPr id="3" name="Content Placeholder 2"/>
          <p:cNvSpPr>
            <a:spLocks noGrp="1"/>
          </p:cNvSpPr>
          <p:nvPr>
            <p:ph idx="1"/>
          </p:nvPr>
        </p:nvSpPr>
        <p:spPr>
          <a:xfrm>
            <a:off x="304800" y="1143000"/>
            <a:ext cx="8686800" cy="4937125"/>
          </a:xfrm>
        </p:spPr>
        <p:txBody>
          <a:bodyPr>
            <a:normAutofit/>
          </a:bodyPr>
          <a:lstStyle/>
          <a:p>
            <a:pPr marL="0" indent="0">
              <a:buNone/>
            </a:pPr>
            <a:r>
              <a:rPr lang="es-ES" dirty="0" smtClean="0"/>
              <a:t>1)	Un minuto para repasar </a:t>
            </a:r>
            <a:r>
              <a:rPr lang="es-ES" smtClean="0"/>
              <a:t>el guion</a:t>
            </a:r>
            <a:endParaRPr lang="es-ES" dirty="0" smtClean="0"/>
          </a:p>
          <a:p>
            <a:pPr marL="0" indent="0">
              <a:buNone/>
            </a:pPr>
            <a:r>
              <a:rPr lang="es-ES" dirty="0" smtClean="0"/>
              <a:t>2)	Veinte segundos para hablar. Debes usar los veinte segundos</a:t>
            </a:r>
          </a:p>
          <a:p>
            <a:pPr marL="0" indent="0">
              <a:buNone/>
            </a:pPr>
            <a:r>
              <a:rPr lang="es-ES" dirty="0" smtClean="0"/>
              <a:t>3)	Lee atentamente el tema y piensa sobre lo que sabes sobre el tema y el vocabulario que puedes usar.</a:t>
            </a:r>
          </a:p>
          <a:p>
            <a:pPr marL="0" indent="0">
              <a:buNone/>
            </a:pPr>
            <a:r>
              <a:rPr lang="es-ES" dirty="0" smtClean="0"/>
              <a:t>4)	Registro: tú/usted</a:t>
            </a:r>
          </a:p>
          <a:p>
            <a:pPr marL="0" indent="0">
              <a:buNone/>
            </a:pPr>
            <a:r>
              <a:rPr lang="es-ES" dirty="0" smtClean="0"/>
              <a:t>6)	Parafrasear o repetir lo que se te pide</a:t>
            </a:r>
          </a:p>
          <a:p>
            <a:pPr marL="0" indent="0">
              <a:buNone/>
            </a:pPr>
            <a:endParaRPr lang="en-US" dirty="0"/>
          </a:p>
        </p:txBody>
      </p:sp>
    </p:spTree>
    <p:extLst>
      <p:ext uri="{BB962C8B-B14F-4D97-AF65-F5344CB8AC3E}">
        <p14:creationId xmlns:p14="http://schemas.microsoft.com/office/powerpoint/2010/main" val="30367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609600"/>
          </a:xfrm>
        </p:spPr>
        <p:txBody>
          <a:bodyPr>
            <a:normAutofit fontScale="90000"/>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s-ES" dirty="0" smtClean="0"/>
              <a:t>7)Expresiones para tomarte un momento y pensar:</a:t>
            </a:r>
          </a:p>
          <a:p>
            <a:pPr marL="0" indent="0">
              <a:buNone/>
            </a:pPr>
            <a:r>
              <a:rPr lang="es-ES" dirty="0" smtClean="0"/>
              <a:t>    Déjame/déjeme pensarlo un momento</a:t>
            </a:r>
          </a:p>
          <a:p>
            <a:pPr marL="0" indent="0">
              <a:buNone/>
            </a:pPr>
            <a:r>
              <a:rPr lang="es-ES" dirty="0" smtClean="0"/>
              <a:t>8)Usa un vocabulario rico y expresiones idiomáticas apropiadas: </a:t>
            </a:r>
            <a:r>
              <a:rPr lang="es-ES" b="1" i="1" dirty="0" smtClean="0"/>
              <a:t>¡por supuesto!, ¿de verdad?, parece mentira…</a:t>
            </a:r>
          </a:p>
          <a:p>
            <a:pPr marL="0" indent="0">
              <a:buNone/>
            </a:pPr>
            <a:r>
              <a:rPr lang="es-ES" dirty="0" smtClean="0"/>
              <a:t>9)Evita usar demasiado el vocabulario común. Debes tratar de impresionar al oyente.</a:t>
            </a:r>
          </a:p>
          <a:p>
            <a:pPr marL="0" indent="0">
              <a:buNone/>
            </a:pPr>
            <a:r>
              <a:rPr lang="es-ES" dirty="0" smtClean="0"/>
              <a:t>10)Puedes corregir tus errores y repetir sobre la marcha.</a:t>
            </a:r>
          </a:p>
          <a:p>
            <a:pPr marL="0" indent="0">
              <a:buNone/>
            </a:pPr>
            <a:r>
              <a:rPr lang="es-ES" dirty="0" smtClean="0"/>
              <a:t>11)Voz clara y animada.</a:t>
            </a:r>
          </a:p>
          <a:p>
            <a:endParaRPr lang="es-ES" dirty="0" smtClean="0"/>
          </a:p>
          <a:p>
            <a:endParaRPr lang="es-ES" dirty="0" smtClean="0"/>
          </a:p>
          <a:p>
            <a:endParaRPr lang="en-US" dirty="0"/>
          </a:p>
        </p:txBody>
      </p:sp>
    </p:spTree>
    <p:extLst>
      <p:ext uri="{BB962C8B-B14F-4D97-AF65-F5344CB8AC3E}">
        <p14:creationId xmlns:p14="http://schemas.microsoft.com/office/powerpoint/2010/main" val="25543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686800" cy="304800"/>
          </a:xfrm>
        </p:spPr>
        <p:txBody>
          <a:bodyPr>
            <a:normAutofit fontScale="90000"/>
          </a:bodyPr>
          <a:lstStyle/>
          <a:p>
            <a:r>
              <a:rPr lang="es-ES" sz="2700" dirty="0" smtClean="0">
                <a:solidFill>
                  <a:srgbClr val="FF0000"/>
                </a:solidFill>
              </a:rPr>
              <a:t>Tema curricular: La vida </a:t>
            </a:r>
            <a:r>
              <a:rPr lang="es-ES" sz="2700" dirty="0" err="1" smtClean="0">
                <a:solidFill>
                  <a:srgbClr val="FF0000"/>
                </a:solidFill>
              </a:rPr>
              <a:t>contemporÁnea</a:t>
            </a:r>
            <a:r>
              <a:rPr lang="es-ES" sz="2700" dirty="0" smtClean="0"/>
              <a:t/>
            </a:r>
            <a:br>
              <a:rPr lang="es-ES" sz="2700" dirty="0" smtClean="0"/>
            </a:br>
            <a:r>
              <a:rPr lang="es-ES" sz="2700" dirty="0" smtClean="0"/>
              <a:t>Durante </a:t>
            </a:r>
            <a:r>
              <a:rPr lang="es-ES" sz="2700" dirty="0"/>
              <a:t>tu último año en SHS, tú has visitado una Universidad en la cual quieres matricularte y donde hablas con el guía estudiantil que te acompaña en tu visita.</a:t>
            </a:r>
            <a:br>
              <a:rPr lang="es-ES" sz="2700" dirty="0"/>
            </a:br>
            <a:r>
              <a:rPr lang="es-ES" dirty="0"/>
              <a:t/>
            </a:r>
            <a:br>
              <a:rPr lang="es-ES" dirty="0"/>
            </a:br>
            <a:endParaRPr lang="en-US" dirty="0"/>
          </a:p>
        </p:txBody>
      </p:sp>
      <p:sp>
        <p:nvSpPr>
          <p:cNvPr id="3" name="Content Placeholder 2"/>
          <p:cNvSpPr>
            <a:spLocks noGrp="1"/>
          </p:cNvSpPr>
          <p:nvPr>
            <p:ph idx="1"/>
          </p:nvPr>
        </p:nvSpPr>
        <p:spPr>
          <a:xfrm>
            <a:off x="304800" y="1828800"/>
            <a:ext cx="8686800" cy="4953000"/>
          </a:xfrm>
        </p:spPr>
        <p:txBody>
          <a:bodyPr>
            <a:normAutofit fontScale="85000" lnSpcReduction="20000"/>
          </a:bodyPr>
          <a:lstStyle/>
          <a:p>
            <a:pPr marL="0" indent="0">
              <a:buNone/>
            </a:pPr>
            <a:r>
              <a:rPr lang="es-ES" dirty="0">
                <a:solidFill>
                  <a:srgbClr val="FF0000"/>
                </a:solidFill>
              </a:rPr>
              <a:t>Tú</a:t>
            </a:r>
            <a:r>
              <a:rPr lang="es-ES" dirty="0"/>
              <a:t>: </a:t>
            </a:r>
            <a:r>
              <a:rPr lang="es-ES" b="1" dirty="0"/>
              <a:t>preséntate al guía</a:t>
            </a:r>
          </a:p>
          <a:p>
            <a:pPr marL="0" indent="0">
              <a:buNone/>
            </a:pPr>
            <a:r>
              <a:rPr lang="es-ES" dirty="0"/>
              <a:t>Guía: </a:t>
            </a:r>
            <a:r>
              <a:rPr lang="es-ES" b="1" dirty="0"/>
              <a:t>te responde</a:t>
            </a:r>
          </a:p>
          <a:p>
            <a:pPr marL="0" indent="0">
              <a:buNone/>
            </a:pPr>
            <a:r>
              <a:rPr lang="es-ES" dirty="0">
                <a:solidFill>
                  <a:srgbClr val="FF0000"/>
                </a:solidFill>
              </a:rPr>
              <a:t>Tú</a:t>
            </a:r>
            <a:r>
              <a:rPr lang="es-ES" dirty="0"/>
              <a:t>: </a:t>
            </a:r>
            <a:r>
              <a:rPr lang="es-ES" b="1" dirty="0"/>
              <a:t>le contestas</a:t>
            </a:r>
          </a:p>
          <a:p>
            <a:pPr marL="0" indent="0">
              <a:buNone/>
            </a:pPr>
            <a:r>
              <a:rPr lang="es-ES" dirty="0"/>
              <a:t>Guía: </a:t>
            </a:r>
            <a:r>
              <a:rPr lang="es-ES" dirty="0" smtClean="0"/>
              <a:t>  </a:t>
            </a:r>
            <a:r>
              <a:rPr lang="es-ES" b="1" dirty="0" smtClean="0"/>
              <a:t>responde </a:t>
            </a:r>
            <a:r>
              <a:rPr lang="es-ES" b="1" dirty="0"/>
              <a:t>con entusiasmo</a:t>
            </a:r>
          </a:p>
          <a:p>
            <a:pPr marL="0" indent="0">
              <a:buNone/>
            </a:pPr>
            <a:r>
              <a:rPr lang="es-ES" b="1" dirty="0"/>
              <a:t>           </a:t>
            </a:r>
            <a:r>
              <a:rPr lang="es-ES" b="1" dirty="0" smtClean="0"/>
              <a:t> te </a:t>
            </a:r>
            <a:r>
              <a:rPr lang="es-ES" b="1" dirty="0"/>
              <a:t>invita a seguirle mientras habla</a:t>
            </a:r>
          </a:p>
          <a:p>
            <a:pPr marL="0" indent="0">
              <a:buNone/>
            </a:pPr>
            <a:r>
              <a:rPr lang="es-ES" dirty="0">
                <a:solidFill>
                  <a:srgbClr val="FF0000"/>
                </a:solidFill>
              </a:rPr>
              <a:t>Tú</a:t>
            </a:r>
            <a:r>
              <a:rPr lang="es-ES" dirty="0"/>
              <a:t>: </a:t>
            </a:r>
            <a:r>
              <a:rPr lang="es-ES" b="1" dirty="0"/>
              <a:t>hazle una pregunta de un profesor particular</a:t>
            </a:r>
          </a:p>
          <a:p>
            <a:pPr marL="0" indent="0">
              <a:buNone/>
            </a:pPr>
            <a:r>
              <a:rPr lang="es-ES" dirty="0"/>
              <a:t>Guía: </a:t>
            </a:r>
            <a:r>
              <a:rPr lang="es-ES" b="1" dirty="0"/>
              <a:t>te responde con un hecho interesante</a:t>
            </a:r>
          </a:p>
          <a:p>
            <a:pPr marL="0" indent="0">
              <a:buNone/>
            </a:pPr>
            <a:r>
              <a:rPr lang="es-ES" dirty="0">
                <a:solidFill>
                  <a:srgbClr val="FF0000"/>
                </a:solidFill>
              </a:rPr>
              <a:t>Tú</a:t>
            </a:r>
            <a:r>
              <a:rPr lang="es-ES" b="1" dirty="0"/>
              <a:t>: </a:t>
            </a:r>
            <a:r>
              <a:rPr lang="es-ES" b="1" dirty="0" smtClean="0"/>
              <a:t> reacciona</a:t>
            </a:r>
            <a:endParaRPr lang="es-ES" b="1" dirty="0"/>
          </a:p>
          <a:p>
            <a:pPr marL="0" indent="0">
              <a:buNone/>
            </a:pPr>
            <a:r>
              <a:rPr lang="es-ES" dirty="0"/>
              <a:t>       </a:t>
            </a:r>
            <a:r>
              <a:rPr lang="es-ES" b="1" dirty="0"/>
              <a:t>Hazle una observación</a:t>
            </a:r>
          </a:p>
          <a:p>
            <a:pPr marL="0" indent="0">
              <a:buNone/>
            </a:pPr>
            <a:r>
              <a:rPr lang="es-ES" dirty="0"/>
              <a:t>Guía: </a:t>
            </a:r>
            <a:r>
              <a:rPr lang="es-ES" b="1" dirty="0"/>
              <a:t>añade algo a la historia</a:t>
            </a:r>
          </a:p>
          <a:p>
            <a:pPr marL="0" indent="0">
              <a:buNone/>
            </a:pPr>
            <a:r>
              <a:rPr lang="es-ES" dirty="0">
                <a:solidFill>
                  <a:srgbClr val="FF0000"/>
                </a:solidFill>
              </a:rPr>
              <a:t>Tú</a:t>
            </a:r>
            <a:r>
              <a:rPr lang="es-ES" dirty="0"/>
              <a:t>: </a:t>
            </a:r>
            <a:r>
              <a:rPr lang="es-ES" b="1" dirty="0"/>
              <a:t>ofrece una conclusión</a:t>
            </a:r>
          </a:p>
          <a:p>
            <a:pPr marL="0" indent="0">
              <a:buNone/>
            </a:pPr>
            <a:endParaRPr lang="en-US" dirty="0"/>
          </a:p>
        </p:txBody>
      </p:sp>
      <p:pic>
        <p:nvPicPr>
          <p:cNvPr id="4" name="Track 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425" y="98425"/>
            <a:ext cx="609600" cy="609600"/>
          </a:xfrm>
          <a:prstGeom prst="rect">
            <a:avLst/>
          </a:prstGeom>
        </p:spPr>
      </p:pic>
    </p:spTree>
    <p:extLst>
      <p:ext uri="{BB962C8B-B14F-4D97-AF65-F5344CB8AC3E}">
        <p14:creationId xmlns:p14="http://schemas.microsoft.com/office/powerpoint/2010/main" val="20107059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36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a:t>Presentación formal: Comparación cultural</a:t>
            </a:r>
            <a:br>
              <a:rPr lang="es-ES_tradnl" dirty="0"/>
            </a:br>
            <a:endParaRPr lang="es-ES_tradnl" dirty="0"/>
          </a:p>
        </p:txBody>
      </p:sp>
      <p:sp>
        <p:nvSpPr>
          <p:cNvPr id="3" name="Content Placeholder 2"/>
          <p:cNvSpPr>
            <a:spLocks noGrp="1"/>
          </p:cNvSpPr>
          <p:nvPr>
            <p:ph idx="1"/>
          </p:nvPr>
        </p:nvSpPr>
        <p:spPr/>
        <p:txBody>
          <a:bodyPr>
            <a:normAutofit fontScale="85000" lnSpcReduction="20000"/>
          </a:bodyPr>
          <a:lstStyle/>
          <a:p>
            <a:pPr marL="0" indent="0">
              <a:buNone/>
            </a:pPr>
            <a:r>
              <a:rPr lang="es-ES" sz="4200" b="1" dirty="0"/>
              <a:t>¿Se debería prohibir o permitir que los estudiantes tengan acceso a sus teléfonos celulares durante las clases</a:t>
            </a:r>
            <a:r>
              <a:rPr lang="es-ES" sz="4200" b="1" dirty="0" smtClean="0"/>
              <a:t>?</a:t>
            </a:r>
          </a:p>
          <a:p>
            <a:pPr marL="0" indent="0">
              <a:buNone/>
            </a:pPr>
            <a:endParaRPr lang="es-ES" b="1" dirty="0"/>
          </a:p>
          <a:p>
            <a:pPr marL="0" indent="0">
              <a:buNone/>
            </a:pPr>
            <a:r>
              <a:rPr lang="es-ES" b="1" dirty="0"/>
              <a:t>Compara tus observaciones acerca de las comunidades en las que has vivido con tus observaciones de una región del mundo hispanohablante que te sea familiar. En tu presentación, puedes referirte a lo que has estudiado, vivido, observado, etc…</a:t>
            </a:r>
          </a:p>
          <a:p>
            <a:pPr marL="0" indent="0">
              <a:buNone/>
            </a:pPr>
            <a:r>
              <a:rPr lang="es-ES" b="1" dirty="0"/>
              <a:t/>
            </a:r>
            <a:br>
              <a:rPr lang="es-ES" b="1" dirty="0"/>
            </a:br>
            <a:endParaRPr lang="es-ES_tradnl" b="1" dirty="0"/>
          </a:p>
        </p:txBody>
      </p:sp>
    </p:spTree>
    <p:extLst>
      <p:ext uri="{BB962C8B-B14F-4D97-AF65-F5344CB8AC3E}">
        <p14:creationId xmlns:p14="http://schemas.microsoft.com/office/powerpoint/2010/main" val="2352467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p:txBody>
          <a:bodyPr>
            <a:normAutofit lnSpcReduction="10000"/>
          </a:bodyPr>
          <a:lstStyle/>
          <a:p>
            <a:r>
              <a:rPr lang="es-ES" dirty="0"/>
              <a:t>Tienes cuatro minutos para prepararla y dos para grabarla.</a:t>
            </a:r>
          </a:p>
          <a:p>
            <a:r>
              <a:rPr lang="es-ES" dirty="0"/>
              <a:t>Formato lógico y coherente.</a:t>
            </a:r>
          </a:p>
          <a:p>
            <a:r>
              <a:rPr lang="es-ES" dirty="0">
                <a:solidFill>
                  <a:srgbClr val="FF0000"/>
                </a:solidFill>
              </a:rPr>
              <a:t>Introducción</a:t>
            </a:r>
            <a:r>
              <a:rPr lang="es-ES" dirty="0"/>
              <a:t>: donde presentas la comparación que quieres establecer.</a:t>
            </a:r>
          </a:p>
          <a:p>
            <a:r>
              <a:rPr lang="es-ES" dirty="0" smtClean="0">
                <a:solidFill>
                  <a:srgbClr val="FF0000"/>
                </a:solidFill>
              </a:rPr>
              <a:t>Cuerpo</a:t>
            </a:r>
            <a:r>
              <a:rPr lang="es-ES" dirty="0" smtClean="0"/>
              <a:t>: 2 </a:t>
            </a:r>
            <a:r>
              <a:rPr lang="es-ES" dirty="0"/>
              <a:t>o 3 puntos comparando una zona hispano hablante con tu propia comunidad .</a:t>
            </a:r>
          </a:p>
          <a:p>
            <a:r>
              <a:rPr lang="es-ES" dirty="0">
                <a:solidFill>
                  <a:srgbClr val="FF0000"/>
                </a:solidFill>
              </a:rPr>
              <a:t>Conclusión</a:t>
            </a:r>
            <a:r>
              <a:rPr lang="es-ES" dirty="0"/>
              <a:t>: </a:t>
            </a:r>
            <a:r>
              <a:rPr lang="es-ES" dirty="0" smtClean="0"/>
              <a:t>donde resumes tus ideas expresadas en el “Cuerpo.”</a:t>
            </a:r>
            <a:endParaRPr lang="es-ES" dirty="0"/>
          </a:p>
          <a:p>
            <a:endParaRPr lang="es-ES_tradnl" dirty="0"/>
          </a:p>
        </p:txBody>
      </p:sp>
    </p:spTree>
    <p:extLst>
      <p:ext uri="{BB962C8B-B14F-4D97-AF65-F5344CB8AC3E}">
        <p14:creationId xmlns:p14="http://schemas.microsoft.com/office/powerpoint/2010/main" val="97955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a:xfrm>
            <a:off x="152400" y="1554162"/>
            <a:ext cx="8839200" cy="4525963"/>
          </a:xfrm>
        </p:spPr>
        <p:txBody>
          <a:bodyPr>
            <a:normAutofit fontScale="92500" lnSpcReduction="10000"/>
          </a:bodyPr>
          <a:lstStyle/>
          <a:p>
            <a:r>
              <a:rPr lang="es-ES" dirty="0"/>
              <a:t>Debes ser específico y demostrar </a:t>
            </a:r>
            <a:r>
              <a:rPr lang="es-ES" dirty="0">
                <a:solidFill>
                  <a:srgbClr val="FF0000"/>
                </a:solidFill>
              </a:rPr>
              <a:t>conocimiento</a:t>
            </a:r>
            <a:r>
              <a:rPr lang="es-ES" dirty="0"/>
              <a:t> del área.</a:t>
            </a:r>
          </a:p>
          <a:p>
            <a:r>
              <a:rPr lang="es-ES" dirty="0"/>
              <a:t>Habla de manera coherente y usa </a:t>
            </a:r>
            <a:r>
              <a:rPr lang="es-ES" dirty="0">
                <a:solidFill>
                  <a:srgbClr val="FF0000"/>
                </a:solidFill>
              </a:rPr>
              <a:t>estructuras de transición</a:t>
            </a:r>
            <a:r>
              <a:rPr lang="es-ES" dirty="0"/>
              <a:t>: Para empezar por un lado, por otro lado, en conclusión…</a:t>
            </a:r>
          </a:p>
          <a:p>
            <a:r>
              <a:rPr lang="es-ES" dirty="0"/>
              <a:t>Usa una variedad de palabras y de expresiones.(Incluye el subjuntivo)</a:t>
            </a:r>
          </a:p>
          <a:p>
            <a:pPr marL="0" indent="0">
              <a:buNone/>
            </a:pPr>
            <a:r>
              <a:rPr lang="es-ES" dirty="0"/>
              <a:t> </a:t>
            </a:r>
            <a:r>
              <a:rPr lang="es-ES" dirty="0" smtClean="0"/>
              <a:t>   Por </a:t>
            </a:r>
            <a:r>
              <a:rPr lang="es-ES" dirty="0"/>
              <a:t>ejemplo: (En la conclusión) “ Si hubiera </a:t>
            </a:r>
            <a:r>
              <a:rPr lang="es-ES" dirty="0" smtClean="0"/>
              <a:t>tenido</a:t>
            </a:r>
          </a:p>
          <a:p>
            <a:pPr marL="0" indent="0">
              <a:buNone/>
            </a:pPr>
            <a:r>
              <a:rPr lang="es-ES" dirty="0"/>
              <a:t> </a:t>
            </a:r>
            <a:r>
              <a:rPr lang="es-ES" dirty="0" smtClean="0"/>
              <a:t>   </a:t>
            </a:r>
            <a:r>
              <a:rPr lang="es-ES" dirty="0"/>
              <a:t>la oportunidad de </a:t>
            </a:r>
            <a:r>
              <a:rPr lang="es-ES" dirty="0" smtClean="0"/>
              <a:t>visitar…, </a:t>
            </a:r>
            <a:r>
              <a:rPr lang="es-ES" dirty="0"/>
              <a:t>habría </a:t>
            </a:r>
            <a:r>
              <a:rPr lang="es-ES" dirty="0" smtClean="0"/>
              <a:t>aprendido…”</a:t>
            </a:r>
            <a:endParaRPr lang="es-ES" dirty="0"/>
          </a:p>
          <a:p>
            <a:endParaRPr lang="es-ES_tradnl" dirty="0"/>
          </a:p>
        </p:txBody>
      </p:sp>
    </p:spTree>
    <p:extLst>
      <p:ext uri="{BB962C8B-B14F-4D97-AF65-F5344CB8AC3E}">
        <p14:creationId xmlns:p14="http://schemas.microsoft.com/office/powerpoint/2010/main" val="403963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REcursos</a:t>
            </a:r>
            <a:endParaRPr lang="en-US" dirty="0"/>
          </a:p>
        </p:txBody>
      </p:sp>
      <p:sp>
        <p:nvSpPr>
          <p:cNvPr id="3" name="Content Placeholder 2"/>
          <p:cNvSpPr>
            <a:spLocks noGrp="1"/>
          </p:cNvSpPr>
          <p:nvPr>
            <p:ph idx="1"/>
          </p:nvPr>
        </p:nvSpPr>
        <p:spPr>
          <a:xfrm>
            <a:off x="304800" y="1295400"/>
            <a:ext cx="8686800" cy="4784725"/>
          </a:xfrm>
        </p:spPr>
        <p:txBody>
          <a:bodyPr>
            <a:normAutofit fontScale="62500" lnSpcReduction="20000"/>
          </a:bodyPr>
          <a:lstStyle/>
          <a:p>
            <a:pPr marL="0" indent="0">
              <a:buNone/>
            </a:pPr>
            <a:r>
              <a:rPr lang="en-US" dirty="0" smtClean="0">
                <a:solidFill>
                  <a:srgbClr val="FF0000"/>
                </a:solidFill>
              </a:rPr>
              <a:t>Vista higher learning</a:t>
            </a:r>
          </a:p>
          <a:p>
            <a:pPr marL="0" indent="0">
              <a:buNone/>
            </a:pPr>
            <a:endParaRPr lang="en-US" dirty="0" smtClean="0"/>
          </a:p>
          <a:p>
            <a:pPr marL="0" indent="0">
              <a:buNone/>
            </a:pPr>
            <a:r>
              <a:rPr lang="en-US" dirty="0"/>
              <a:t>Simulated </a:t>
            </a:r>
            <a:r>
              <a:rPr lang="en-US" dirty="0" err="1"/>
              <a:t>Corversations</a:t>
            </a:r>
            <a:endParaRPr lang="en-US" dirty="0"/>
          </a:p>
          <a:p>
            <a:pPr marL="0" indent="0">
              <a:buNone/>
            </a:pPr>
            <a:r>
              <a:rPr lang="en-US" dirty="0"/>
              <a:t>https://vistahigherlearning.com/vhl-pd-webinars?mkt_tok=eyJpIjoiTW1Ga01tRXdNVGRpWm1aayIsInQiOiJQbWRxRmdqcG93REc1eVRmbzVHcHlIcHdteVoycUpCRHc2QSt4YklXQTREb3hyMklcL3A4K2NNV1wvbWRVcXh0N2paT3orK2xmMjdkWVZDQ091MnRmWkpFNDRndVc2VkZuNlQxSkVSUENvSHA3NTc1WEFmRkd5dDFMN2cycXc4WG9nIn0%3D&amp;wchannelid=5p1112jhjw&amp;wvideoid=gc7ry9xbud</a:t>
            </a:r>
          </a:p>
          <a:p>
            <a:pPr marL="0" indent="0">
              <a:buNone/>
            </a:pPr>
            <a:endParaRPr lang="en-US" dirty="0"/>
          </a:p>
          <a:p>
            <a:pPr marL="0" indent="0">
              <a:buNone/>
            </a:pPr>
            <a:r>
              <a:rPr lang="en-US" dirty="0"/>
              <a:t>Cultural Comparisons</a:t>
            </a:r>
          </a:p>
          <a:p>
            <a:pPr marL="0" indent="0">
              <a:buNone/>
            </a:pPr>
            <a:r>
              <a:rPr lang="en-US" dirty="0"/>
              <a:t>https://vistahigherlearning.com/vhl-pd-webinars?mkt_tok=eyJpIjoiTW1Ga01tRXdNVGRpWm1aayIsInQiOiJQbWRxRmdqcG93REc1eVRmbzVHcHlIcHdteVoycUpCRHc2QSt4YklXQTREb3hyMklcL3A4K2NNV1wvbWRVcXh0N2paT3orK2xmMjdkWVZDQ091MnRmWkpFNDRndVc2VkZuNlQxSkVSUENvSHA3NTc1WEFmRkd5dDFMN2cycXc4WG9nIn0%3D&amp;wchannelid=5p1112jhjw&amp;wvideoid=tsxixzto0b</a:t>
            </a:r>
          </a:p>
        </p:txBody>
      </p:sp>
    </p:spTree>
    <p:extLst>
      <p:ext uri="{BB962C8B-B14F-4D97-AF65-F5344CB8AC3E}">
        <p14:creationId xmlns:p14="http://schemas.microsoft.com/office/powerpoint/2010/main" val="2448003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191</TotalTime>
  <Words>702</Words>
  <Application>Microsoft Office PowerPoint</Application>
  <PresentationFormat>On-screen Show (4:3)</PresentationFormat>
  <Paragraphs>102</Paragraphs>
  <Slides>16</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Franklin Gothic Book</vt:lpstr>
      <vt:lpstr>Franklin Gothic Medium</vt:lpstr>
      <vt:lpstr>Wingdings 2</vt:lpstr>
      <vt:lpstr>Trek</vt:lpstr>
      <vt:lpstr>Examen AP</vt:lpstr>
      <vt:lpstr>Fecha</vt:lpstr>
      <vt:lpstr>Estrategias para la conversación</vt:lpstr>
      <vt:lpstr>PowerPoint Presentation</vt:lpstr>
      <vt:lpstr>Tema curricular: La vida contemporÁnea Durante tu último año en SHS, tú has visitado una Universidad en la cual quieres matricularte y donde hablas con el guía estudiantil que te acompaña en tu visita.  </vt:lpstr>
      <vt:lpstr>Presentación formal: Comparación cultural </vt:lpstr>
      <vt:lpstr>PowerPoint Presentation</vt:lpstr>
      <vt:lpstr>PowerPoint Presentation</vt:lpstr>
      <vt:lpstr>REcursos</vt:lpstr>
      <vt:lpstr>PowerPoint Presentation</vt:lpstr>
      <vt:lpstr>PowerPoint Presentation</vt:lpstr>
      <vt:lpstr>Tema curricular: La vida contemporánea Este verano necesitas encontrar empleo para ahorrar dinero para la Universidad. Tienes una entrevista con la gerenta de una compañía donde quieres obtener empleo. Imagina la conversación entre tú y la gerenta.</vt:lpstr>
      <vt:lpstr>ComparaciÓn cultural</vt:lpstr>
      <vt:lpstr>Tema curricular: La vida contemporánea Imagina que trabajas en un restaurante. Un día un cliente entra para almorzar. Parece que es la primera vez que esta persona ha venido al restaurante.</vt:lpstr>
      <vt:lpstr>Presentación formal: Comparación cultural </vt:lpstr>
      <vt:lpstr>PowerPoint Presentation</vt:lpstr>
    </vt:vector>
  </TitlesOfParts>
  <Company>Scarsdale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 AP</dc:title>
  <dc:creator>Scarsdal High School</dc:creator>
  <cp:lastModifiedBy>Francisco Ormazabal-Orta</cp:lastModifiedBy>
  <cp:revision>24</cp:revision>
  <dcterms:created xsi:type="dcterms:W3CDTF">2014-04-07T14:21:08Z</dcterms:created>
  <dcterms:modified xsi:type="dcterms:W3CDTF">2020-05-06T19:49:19Z</dcterms:modified>
</cp:coreProperties>
</file>